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4" r:id="rId2"/>
    <p:sldMasterId id="2147484192" r:id="rId3"/>
  </p:sldMasterIdLst>
  <p:notesMasterIdLst>
    <p:notesMasterId r:id="rId29"/>
  </p:notesMasterIdLst>
  <p:handoutMasterIdLst>
    <p:handoutMasterId r:id="rId30"/>
  </p:handoutMasterIdLst>
  <p:sldIdLst>
    <p:sldId id="677" r:id="rId4"/>
    <p:sldId id="732" r:id="rId5"/>
    <p:sldId id="680" r:id="rId6"/>
    <p:sldId id="735" r:id="rId7"/>
    <p:sldId id="738" r:id="rId8"/>
    <p:sldId id="739" r:id="rId9"/>
    <p:sldId id="710" r:id="rId10"/>
    <p:sldId id="715" r:id="rId11"/>
    <p:sldId id="733" r:id="rId12"/>
    <p:sldId id="723" r:id="rId13"/>
    <p:sldId id="729" r:id="rId14"/>
    <p:sldId id="722" r:id="rId15"/>
    <p:sldId id="714" r:id="rId16"/>
    <p:sldId id="737" r:id="rId17"/>
    <p:sldId id="678" r:id="rId18"/>
    <p:sldId id="679" r:id="rId19"/>
    <p:sldId id="731" r:id="rId20"/>
    <p:sldId id="740" r:id="rId21"/>
    <p:sldId id="688" r:id="rId22"/>
    <p:sldId id="702" r:id="rId23"/>
    <p:sldId id="701" r:id="rId24"/>
    <p:sldId id="697" r:id="rId25"/>
    <p:sldId id="726" r:id="rId26"/>
    <p:sldId id="719" r:id="rId27"/>
    <p:sldId id="676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41"/>
    <a:srgbClr val="003366"/>
    <a:srgbClr val="FFD579"/>
    <a:srgbClr val="3DACFF"/>
    <a:srgbClr val="78AAD6"/>
    <a:srgbClr val="D5FDA9"/>
    <a:srgbClr val="A8D379"/>
    <a:srgbClr val="92D050"/>
    <a:srgbClr val="FFFFCC"/>
    <a:srgbClr val="3D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4" autoAdjust="0"/>
    <p:restoredTop sz="50000" autoAdjust="0"/>
  </p:normalViewPr>
  <p:slideViewPr>
    <p:cSldViewPr>
      <p:cViewPr varScale="1">
        <p:scale>
          <a:sx n="66" d="100"/>
          <a:sy n="66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7F275D-7A6E-401A-B718-5D86D67DE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2622EA-9DC4-4A1C-8DBE-0C46119B2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F60B00-7CAD-4538-A7E0-8380A9FFE8D9}" type="slidenum">
              <a:rPr lang="ru-RU" altLang="ru-RU" sz="1200" b="0">
                <a:solidFill>
                  <a:schemeClr val="tx1"/>
                </a:solidFill>
                <a:cs typeface="Arial" charset="0"/>
              </a:rPr>
              <a:pPr algn="r"/>
              <a:t>1</a:t>
            </a:fld>
            <a:endParaRPr lang="ru-RU" altLang="ru-RU" sz="1200" b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2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01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7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1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8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1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1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6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0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6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12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71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6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4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29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033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1265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2247900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" y="319088"/>
            <a:ext cx="8991600" cy="6386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0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57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2247900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7CBB7-5A36-40D4-ABF7-7DE1116C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4EEE-900E-4F45-B7B5-136695E4C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F56A-EE4E-4D09-A16F-A6EF7C1E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CE5D-B1E4-47A3-AA04-F0E6044B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E80-6FBB-477D-B142-6451C7363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5ADD-D482-4757-9303-CD76A5C90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FF78-0336-47EC-B26C-224EF7D0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CED0-E85B-47A1-82B8-95C546EB6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3C8-D935-4A96-935D-25A7344D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D594-6326-4587-ABCE-BAB474026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BDF2-80FA-4DED-A4E1-124A285A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3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6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5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1028" name="Group 20"/>
          <p:cNvGrpSpPr>
            <a:grpSpLocks/>
          </p:cNvGrpSpPr>
          <p:nvPr userDrawn="1"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1034" name="Rectangle 21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5" name="Rectangle 22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9" name="Rectangle 23">
            <a:hlinkClick r:id="rId17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0" name="Picture 24" descr="Парус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33" name="Rectangle 32"/>
          <p:cNvSpPr>
            <a:spLocks noChangeArrowheads="1"/>
          </p:cNvSpPr>
          <p:nvPr userDrawn="1"/>
        </p:nvSpPr>
        <p:spPr bwMode="blackWhite">
          <a:xfrm>
            <a:off x="0" y="914400"/>
            <a:ext cx="2057400" cy="5943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ru-R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2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6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6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Rectangle 11"/>
          <p:cNvSpPr>
            <a:spLocks noChangeArrowheads="1"/>
          </p:cNvSpPr>
          <p:nvPr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15">
            <a:hlinkClick r:id="rId13" action="ppaction://hlinksldjump"/>
          </p:cNvPr>
          <p:cNvSpPr>
            <a:spLocks noChangeArrowheads="1"/>
          </p:cNvSpPr>
          <p:nvPr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4" name="Picture 16" descr="Пару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66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5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sp>
        <p:nvSpPr>
          <p:cNvPr id="2058" name="Rectangle 20">
            <a:hlinkClick r:id="rId13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9" name="Picture 21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863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5150125-F23F-493E-9EF2-F4900D84A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paru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ru/html/sites/www.new.nalog.ru/docs/markirovka/regl_api.docx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49EA375-262C-48C1-A33C-E6D7F58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79973"/>
            <a:ext cx="5105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ru-RU" sz="22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Маркировка ЛС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ru-RU" sz="22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Обеспечение учёта лекарственных препаратов и</a:t>
            </a:r>
            <a:r>
              <a:rPr lang="en-US" sz="22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  <a:r>
              <a:rPr lang="ru-RU" sz="22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взаимодействие с ФГИС МДЛП.</a:t>
            </a:r>
            <a:endParaRPr lang="en-US" sz="2200" b="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A6C2556-AA81-4398-8350-FBC7119CD223}"/>
              </a:ext>
            </a:extLst>
          </p:cNvPr>
          <p:cNvSpPr txBox="1">
            <a:spLocks/>
          </p:cNvSpPr>
          <p:nvPr/>
        </p:nvSpPr>
        <p:spPr bwMode="auto">
          <a:xfrm>
            <a:off x="3979303" y="5361856"/>
            <a:ext cx="4642049" cy="13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1" u="none" strike="noStrike" kern="0" cap="none" spc="0" normalizeH="0" baseline="0" noProof="0" dirty="0">
              <a:ln>
                <a:noFill/>
              </a:ln>
              <a:solidFill>
                <a:srgbClr val="003C69"/>
              </a:solidFill>
              <a:effectLst/>
              <a:uLnTx/>
              <a:uFillTx/>
              <a:latin typeface="Myriad Pro" panose="020B0503030403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Tm="619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7" y="0"/>
            <a:ext cx="8184628" cy="75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 algn="r"/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ФГИС МДЛП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7149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Тестовая система МДЛП («Песочница»).</a:t>
            </a:r>
          </a:p>
          <a:p>
            <a:r>
              <a:rPr lang="ru-RU" sz="20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«Контрольная цепочка» для МО: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Приход товара: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«Прямая схема акцептования» - полное + частичное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«Обратная схема акцептования» - полное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Агрегирование: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Расформирование </a:t>
            </a:r>
            <a:r>
              <a:rPr lang="en-US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транспортной упаковки</a:t>
            </a:r>
            <a:r>
              <a:rPr lang="en-US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из оборота: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для медпомощи</a:t>
            </a:r>
            <a:endParaRPr lang="en-US" sz="1800" b="0" i="1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/>
            <a:r>
              <a:rPr lang="en-US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____________________________________________________________</a:t>
            </a:r>
            <a:endParaRPr lang="ru-RU" sz="1800" b="0" i="1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Прочее: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 из оборота по различным причинам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ЛП на уничтожение + подтверждение факта уничтожения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Агрегирование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ru-RU" sz="14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короба (может использоваться для передачи на уничтожение или отправки обратно продавцу)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Отмена </a:t>
            </a:r>
            <a:r>
              <a:rPr lang="en-US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зарегистрированной операции</a:t>
            </a:r>
            <a:r>
              <a:rPr lang="en-US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ru-RU" sz="1800" b="0" i="1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 информации по номеру SGTIN/SSCC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ru-RU" sz="14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сверки реального и переданного в ИС содержимого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406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7" y="0"/>
            <a:ext cx="8184628" cy="75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 algn="r"/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ФГИС МДЛП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830044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Тестовая система МДЛП («Песочница»).</a:t>
            </a:r>
          </a:p>
          <a:p>
            <a:r>
              <a:rPr lang="ru-RU" sz="20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«ЧЕК ЛИСТ» для МО: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авторизации: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800" b="0" i="1" dirty="0" err="1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авторизационного</a:t>
            </a: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i="1" dirty="0" err="1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токена</a:t>
            </a:r>
            <a:endParaRPr lang="ru-RU" sz="1800" b="0" i="1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из системы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работы с документами: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документа (метод для небольших файлов) из контрольной цепочки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документа (метод для большого объема) из контрольной цепочки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списка входящих документов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ответов по 200-ым схемам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Отмена отправки документа</a:t>
            </a:r>
            <a:endParaRPr lang="en-US" sz="1800" b="0" i="1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работы с пользователями: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информации о текущем пользователе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информации об УС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пользователя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получения сведений из справочников: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ru-RU" sz="18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сведений из реестра</a:t>
            </a:r>
            <a:endParaRPr lang="ru-RU" sz="18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54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7" y="0"/>
            <a:ext cx="8184628" cy="75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 algn="r">
              <a:defRPr/>
            </a:pPr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ФГИС МДЛП. Порядок подключения МО. Пример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64945"/>
              </p:ext>
            </p:extLst>
          </p:nvPr>
        </p:nvGraphicFramePr>
        <p:xfrm>
          <a:off x="381000" y="1295400"/>
          <a:ext cx="8305800" cy="272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857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1. Тестовый стенд </a:t>
                      </a:r>
                      <a:r>
                        <a:rPr lang="en-US" sz="20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API</a:t>
                      </a:r>
                      <a:r>
                        <a:rPr lang="ru-RU" sz="20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 (только для разработчиков)</a:t>
                      </a:r>
                      <a:endParaRPr lang="en-US" sz="2000" b="0" kern="1200" dirty="0">
                        <a:solidFill>
                          <a:srgbClr val="003C69"/>
                        </a:solidFill>
                        <a:latin typeface="Myriad Pro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Создание сервиса интеграции с МДЛП по </a:t>
                      </a:r>
                      <a:r>
                        <a:rPr lang="en-US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API</a:t>
                      </a:r>
                      <a:endParaRPr lang="ru-RU" sz="1800" b="0" kern="1200" dirty="0">
                        <a:solidFill>
                          <a:srgbClr val="003C69"/>
                        </a:solidFill>
                        <a:latin typeface="Myriad Pro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Отладка</a:t>
                      </a:r>
                      <a:r>
                        <a:rPr lang="ru-RU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 взаимодействия на «системном» уровне</a:t>
                      </a:r>
                      <a:endParaRPr lang="en-US" sz="1800" b="0" kern="1200" dirty="0">
                        <a:solidFill>
                          <a:srgbClr val="003C69"/>
                        </a:solidFill>
                        <a:latin typeface="Myriad Pro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Выполнено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34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2. Тестовая система МДЛП («Песочница»)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Настройка примера по «контрольной цепочке»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Отладка</a:t>
                      </a:r>
                      <a:r>
                        <a:rPr lang="ru-RU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 взаимодействия на «прикладном» уровне</a:t>
                      </a: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Заполнить «чек-лист»</a:t>
                      </a:r>
                      <a:endParaRPr lang="en-US" sz="1800" b="0" kern="1200" dirty="0">
                        <a:solidFill>
                          <a:srgbClr val="003C69"/>
                        </a:solidFill>
                        <a:latin typeface="Myriad Pro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ru-RU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2 недели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4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3. Доступ к API промышленной системы МДЛП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/>
                      <a:r>
                        <a:rPr lang="en-US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1 </a:t>
                      </a:r>
                      <a:r>
                        <a:rPr lang="ru-RU" sz="1800" b="0" kern="1200" baseline="0" dirty="0">
                          <a:solidFill>
                            <a:srgbClr val="003C69"/>
                          </a:solidFill>
                          <a:latin typeface="Myriad Pro" pitchFamily="34" charset="0"/>
                          <a:ea typeface="+mn-ea"/>
                          <a:cs typeface="Tahoma" pitchFamily="34" charset="0"/>
                        </a:rPr>
                        <a:t>день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91440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ОБУЗ «Курская горбольница №2»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2672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chemeClr val="tx1"/>
                </a:solidFill>
              </a:rPr>
              <a:t>ВАЖНО: ФНС России и разработчики системы рекомендуют Участникам оборота ЛП прежде чем подключаться к </a:t>
            </a:r>
            <a:r>
              <a:rPr lang="en-US" sz="1400" b="0" i="1" dirty="0">
                <a:solidFill>
                  <a:schemeClr val="tx1"/>
                </a:solidFill>
              </a:rPr>
              <a:t>API </a:t>
            </a:r>
            <a:r>
              <a:rPr lang="ru-RU" sz="1400" b="0" i="1" dirty="0">
                <a:solidFill>
                  <a:schemeClr val="tx1"/>
                </a:solidFill>
              </a:rPr>
              <a:t>промышленной системы, пройти полный путь по рекомендуемому ниже алгоритму освоения интеграции с системой МДЛП. </a:t>
            </a:r>
          </a:p>
          <a:p>
            <a:endParaRPr lang="ru-RU" sz="1400" b="0" i="1" dirty="0">
              <a:solidFill>
                <a:schemeClr val="tx1"/>
              </a:solidFill>
            </a:endParaRPr>
          </a:p>
          <a:p>
            <a:r>
              <a:rPr lang="ru-RU" sz="1400" b="0" i="1" dirty="0">
                <a:solidFill>
                  <a:schemeClr val="tx1"/>
                </a:solidFill>
              </a:rPr>
              <a:t>ВАЖНО: Стоит отметить, что Участники могут сразу подключаться к </a:t>
            </a:r>
            <a:r>
              <a:rPr lang="en-US" sz="1400" b="0" i="1" dirty="0">
                <a:solidFill>
                  <a:schemeClr val="tx1"/>
                </a:solidFill>
              </a:rPr>
              <a:t>API</a:t>
            </a:r>
            <a:r>
              <a:rPr lang="ru-RU" sz="1400" b="0" i="1" dirty="0">
                <a:solidFill>
                  <a:schemeClr val="tx1"/>
                </a:solidFill>
              </a:rPr>
              <a:t> промышленного контура и работать с промышленной системой, но в этом случае высоки риски возникновения ошибок. А все данные, переданные Участниками оборота в промышленной среде, считаются промышленными данными, официально переданными Участником в систему МДЛП. </a:t>
            </a:r>
          </a:p>
        </p:txBody>
      </p:sp>
    </p:spTree>
    <p:extLst>
      <p:ext uri="{BB962C8B-B14F-4D97-AF65-F5344CB8AC3E}">
        <p14:creationId xmlns:p14="http://schemas.microsoft.com/office/powerpoint/2010/main" val="29870406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7" y="0"/>
            <a:ext cx="8184628" cy="75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развертывания решения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62000" y="2133600"/>
            <a:ext cx="3472438" cy="3763418"/>
            <a:chOff x="2020434" y="2473894"/>
            <a:chExt cx="3472438" cy="3763418"/>
          </a:xfrm>
        </p:grpSpPr>
        <p:sp>
          <p:nvSpPr>
            <p:cNvPr id="6" name="Облако 5"/>
            <p:cNvSpPr/>
            <p:nvPr/>
          </p:nvSpPr>
          <p:spPr>
            <a:xfrm>
              <a:off x="3491880" y="2492896"/>
              <a:ext cx="2000992" cy="1166130"/>
            </a:xfrm>
            <a:prstGeom prst="cloud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  <a:endPara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Группа 53"/>
            <p:cNvGrpSpPr/>
            <p:nvPr/>
          </p:nvGrpSpPr>
          <p:grpSpPr>
            <a:xfrm>
              <a:off x="2020434" y="2473894"/>
              <a:ext cx="3398352" cy="3763418"/>
              <a:chOff x="1638152" y="1052736"/>
              <a:chExt cx="4157984" cy="5112568"/>
            </a:xfrm>
          </p:grpSpPr>
          <p:pic>
            <p:nvPicPr>
              <p:cNvPr id="15" name="Picture 15" descr="C:\Documents and Settings\Nata Esina\Local Settings\Temporary Internet Files\Content.IE5\V6FYZHCC\MC900433942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3212976"/>
                <a:ext cx="936104" cy="93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Облако 15"/>
              <p:cNvSpPr/>
              <p:nvPr/>
            </p:nvSpPr>
            <p:spPr>
              <a:xfrm>
                <a:off x="3347864" y="1052736"/>
                <a:ext cx="2448272" cy="1584176"/>
              </a:xfrm>
              <a:prstGeom prst="cloud">
                <a:avLst/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18" name="Shape 17"/>
              <p:cNvCxnSpPr>
                <a:stCxn id="15" idx="3"/>
              </p:cNvCxnSpPr>
              <p:nvPr/>
            </p:nvCxnSpPr>
            <p:spPr>
              <a:xfrm flipV="1">
                <a:off x="4067945" y="2252416"/>
                <a:ext cx="868332" cy="1428613"/>
              </a:xfrm>
              <a:prstGeom prst="curvedConnector2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9" name="Picture 15" descr="C:\Documents and Settings\Nata Esina\Local Settings\Temporary Internet Files\Content.IE5\V6FYZHCC\MC900433942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4221088"/>
                <a:ext cx="936104" cy="93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Shape 19"/>
              <p:cNvCxnSpPr>
                <a:stCxn id="19" idx="3"/>
              </p:cNvCxnSpPr>
              <p:nvPr/>
            </p:nvCxnSpPr>
            <p:spPr>
              <a:xfrm flipV="1">
                <a:off x="4067945" y="2154594"/>
                <a:ext cx="1220747" cy="2534547"/>
              </a:xfrm>
              <a:prstGeom prst="curvedConnector2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1" name="Picture 15" descr="C:\Documents and Settings\Nata Esina\Local Settings\Temporary Internet Files\Content.IE5\V6FYZHCC\MC900433942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5229200"/>
                <a:ext cx="936104" cy="93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Группа 48"/>
              <p:cNvGrpSpPr/>
              <p:nvPr/>
            </p:nvGrpSpPr>
            <p:grpSpPr>
              <a:xfrm>
                <a:off x="2555776" y="3212976"/>
                <a:ext cx="576064" cy="2484276"/>
                <a:chOff x="2555776" y="3212976"/>
                <a:chExt cx="576064" cy="2484276"/>
              </a:xfrm>
            </p:grpSpPr>
            <p:cxnSp>
              <p:nvCxnSpPr>
                <p:cNvPr id="27" name="Соединительная линия уступом 32"/>
                <p:cNvCxnSpPr>
                  <a:endCxn id="21" idx="1"/>
                </p:cNvCxnSpPr>
                <p:nvPr/>
              </p:nvCxnSpPr>
              <p:spPr>
                <a:xfrm rot="16200000" flipH="1">
                  <a:off x="1601670" y="4167082"/>
                  <a:ext cx="2484276" cy="576064"/>
                </a:xfrm>
                <a:prstGeom prst="bentConnector2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>
                  <a:off x="2555776" y="3717032"/>
                  <a:ext cx="50405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>
                  <a:off x="2555776" y="4725144"/>
                  <a:ext cx="50405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3782510" y="1363287"/>
                <a:ext cx="1584960" cy="100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003C69"/>
                    </a:solidFill>
                    <a:latin typeface="Myriad Pro" pitchFamily="34" charset="0"/>
                    <a:cs typeface="Tahoma" pitchFamily="34" charset="0"/>
                  </a:rPr>
                  <a:t>«Облачная»</a:t>
                </a:r>
              </a:p>
              <a:p>
                <a:r>
                  <a:rPr lang="ru-RU" sz="1400" dirty="0">
                    <a:solidFill>
                      <a:srgbClr val="003C69"/>
                    </a:solidFill>
                    <a:latin typeface="Myriad Pro" pitchFamily="34" charset="0"/>
                    <a:cs typeface="Tahoma" pitchFamily="34" charset="0"/>
                  </a:rPr>
                  <a:t>ИС ПАРУС-Маркировка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38152" y="4509121"/>
                <a:ext cx="735888" cy="418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rgbClr val="003C69"/>
                    </a:solidFill>
                    <a:latin typeface="Myriad Pro" pitchFamily="34" charset="0"/>
                    <a:cs typeface="Tahoma" pitchFamily="34" charset="0"/>
                  </a:rPr>
                  <a:t>МО 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638152" y="5445224"/>
                <a:ext cx="745695" cy="418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rgbClr val="003C69"/>
                    </a:solidFill>
                    <a:latin typeface="Myriad Pro" pitchFamily="34" charset="0"/>
                    <a:cs typeface="Tahoma" pitchFamily="34" charset="0"/>
                  </a:rPr>
                  <a:t>МО </a:t>
                </a:r>
                <a:r>
                  <a:rPr lang="en-US" sz="1400" dirty="0">
                    <a:solidFill>
                      <a:srgbClr val="003C69"/>
                    </a:solidFill>
                    <a:latin typeface="Myriad Pro" pitchFamily="34" charset="0"/>
                    <a:cs typeface="Tahoma" pitchFamily="34" charset="0"/>
                  </a:rPr>
                  <a:t>n</a:t>
                </a:r>
                <a:endParaRPr lang="ru-RU" sz="1400" dirty="0">
                  <a:solidFill>
                    <a:srgbClr val="003C69"/>
                  </a:solidFill>
                  <a:latin typeface="Myriad Pro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8" name="Shape 7"/>
            <p:cNvCxnSpPr>
              <a:stCxn id="21" idx="3"/>
            </p:cNvCxnSpPr>
            <p:nvPr/>
          </p:nvCxnSpPr>
          <p:spPr>
            <a:xfrm flipV="1">
              <a:off x="4006322" y="2997335"/>
              <a:ext cx="1270601" cy="2895439"/>
            </a:xfrm>
            <a:prstGeom prst="curvedConnector2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Diagram group"/>
          <p:cNvGrpSpPr/>
          <p:nvPr/>
        </p:nvGrpSpPr>
        <p:grpSpPr>
          <a:xfrm>
            <a:off x="228600" y="914400"/>
            <a:ext cx="2438400" cy="1225767"/>
            <a:chOff x="2866959" y="2172785"/>
            <a:chExt cx="2042945" cy="1225767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5" name="Группа 34"/>
            <p:cNvGrpSpPr/>
            <p:nvPr/>
          </p:nvGrpSpPr>
          <p:grpSpPr>
            <a:xfrm>
              <a:off x="2866959" y="2172785"/>
              <a:ext cx="2042945" cy="1225767"/>
              <a:chOff x="2866959" y="2172785"/>
              <a:chExt cx="2042945" cy="1225767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2866959" y="2172785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3257024"/>
                  <a:satOff val="11196"/>
                  <a:lumOff val="-53726"/>
                  <a:alphaOff val="0"/>
                </a:schemeClr>
              </a:fillRef>
              <a:effectRef idx="2">
                <a:schemeClr val="accent5"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Скругленный прямоугольник 4"/>
              <p:cNvSpPr/>
              <p:nvPr/>
            </p:nvSpPr>
            <p:spPr>
              <a:xfrm>
                <a:off x="2902860" y="2208686"/>
                <a:ext cx="1971143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/>
                  <a:t> </a:t>
                </a:r>
                <a:r>
                  <a:rPr lang="ru-RU" sz="1400" dirty="0"/>
                  <a:t>ИС «Маркировка»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/>
                  <a:t>МДЛП</a:t>
                </a:r>
              </a:p>
            </p:txBody>
          </p:sp>
        </p:grpSp>
      </p:grpSp>
      <p:cxnSp>
        <p:nvCxnSpPr>
          <p:cNvPr id="38" name="Shape 37"/>
          <p:cNvCxnSpPr/>
          <p:nvPr/>
        </p:nvCxnSpPr>
        <p:spPr>
          <a:xfrm rot="16200000" flipV="1">
            <a:off x="1485900" y="2171700"/>
            <a:ext cx="838200" cy="60960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3" name="Группа 53"/>
          <p:cNvGrpSpPr/>
          <p:nvPr/>
        </p:nvGrpSpPr>
        <p:grpSpPr>
          <a:xfrm>
            <a:off x="5706457" y="2133600"/>
            <a:ext cx="1461031" cy="3763418"/>
            <a:chOff x="2280331" y="1052736"/>
            <a:chExt cx="1787615" cy="5112568"/>
          </a:xfrm>
        </p:grpSpPr>
        <p:pic>
          <p:nvPicPr>
            <p:cNvPr id="48" name="Picture 15" descr="C:\Documents and Settings\Nata Esina\Local Settings\Temporary Internet Files\Content.IE5\V6FYZHCC\MC9004339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212976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hape 49"/>
            <p:cNvCxnSpPr>
              <a:stCxn id="48" idx="1"/>
            </p:cNvCxnSpPr>
            <p:nvPr/>
          </p:nvCxnSpPr>
          <p:spPr>
            <a:xfrm rot="10800000">
              <a:off x="2506485" y="1156253"/>
              <a:ext cx="625357" cy="2524777"/>
            </a:xfrm>
            <a:prstGeom prst="curvedConnector2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1" name="Picture 15" descr="C:\Documents and Settings\Nata Esina\Local Settings\Temporary Internet Files\Content.IE5\V6FYZHCC\MC9004339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221088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2" name="Shape 51"/>
            <p:cNvCxnSpPr>
              <a:stCxn id="51" idx="3"/>
            </p:cNvCxnSpPr>
            <p:nvPr/>
          </p:nvCxnSpPr>
          <p:spPr>
            <a:xfrm flipH="1" flipV="1">
              <a:off x="2850181" y="1052736"/>
              <a:ext cx="1217765" cy="3636405"/>
            </a:xfrm>
            <a:prstGeom prst="curvedConnector4">
              <a:avLst>
                <a:gd name="adj1" fmla="val -6953"/>
                <a:gd name="adj2" fmla="val 54242"/>
              </a:avLst>
            </a:prstGeom>
            <a:ln w="19050"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15" descr="C:\Documents and Settings\Nata Esina\Local Settings\Temporary Internet Files\Content.IE5\V6FYZHCC\MC90043394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229200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290783" y="3537144"/>
              <a:ext cx="735888" cy="418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003C69"/>
                  </a:solidFill>
                  <a:latin typeface="Myriad Pro" pitchFamily="34" charset="0"/>
                  <a:cs typeface="Tahoma" pitchFamily="34" charset="0"/>
                </a:rPr>
                <a:t>МО 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0331" y="4545256"/>
              <a:ext cx="735888" cy="418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003C69"/>
                  </a:solidFill>
                  <a:latin typeface="Myriad Pro" pitchFamily="34" charset="0"/>
                  <a:cs typeface="Tahoma" pitchFamily="34" charset="0"/>
                </a:rPr>
                <a:t>МО 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80331" y="5481360"/>
              <a:ext cx="745695" cy="418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003C69"/>
                  </a:solidFill>
                  <a:latin typeface="Myriad Pro" pitchFamily="34" charset="0"/>
                  <a:cs typeface="Tahoma" pitchFamily="34" charset="0"/>
                </a:rPr>
                <a:t>МО </a:t>
              </a:r>
              <a:r>
                <a:rPr lang="en-US" sz="1400" dirty="0">
                  <a:solidFill>
                    <a:srgbClr val="003C69"/>
                  </a:solidFill>
                  <a:latin typeface="Myriad Pro" pitchFamily="34" charset="0"/>
                  <a:cs typeface="Tahoma" pitchFamily="34" charset="0"/>
                </a:rPr>
                <a:t>n</a:t>
              </a:r>
              <a:endParaRPr 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endParaRPr>
            </a:p>
          </p:txBody>
        </p:sp>
      </p:grpSp>
      <p:grpSp>
        <p:nvGrpSpPr>
          <p:cNvPr id="61" name="Diagram group"/>
          <p:cNvGrpSpPr/>
          <p:nvPr/>
        </p:nvGrpSpPr>
        <p:grpSpPr>
          <a:xfrm>
            <a:off x="4648200" y="914400"/>
            <a:ext cx="2438400" cy="1225767"/>
            <a:chOff x="2866959" y="2172785"/>
            <a:chExt cx="2042945" cy="1225767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2" name="Группа 34"/>
            <p:cNvGrpSpPr/>
            <p:nvPr/>
          </p:nvGrpSpPr>
          <p:grpSpPr>
            <a:xfrm>
              <a:off x="2866959" y="2172785"/>
              <a:ext cx="2042945" cy="1225767"/>
              <a:chOff x="2866959" y="2172785"/>
              <a:chExt cx="2042945" cy="1225767"/>
            </a:xfrm>
          </p:grpSpPr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2866959" y="2172785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3257024"/>
                  <a:satOff val="11196"/>
                  <a:lumOff val="-53726"/>
                  <a:alphaOff val="0"/>
                </a:schemeClr>
              </a:fillRef>
              <a:effectRef idx="2">
                <a:schemeClr val="accent5">
                  <a:hueOff val="3257024"/>
                  <a:satOff val="11196"/>
                  <a:lumOff val="-53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Скругленный прямоугольник 4"/>
              <p:cNvSpPr/>
              <p:nvPr/>
            </p:nvSpPr>
            <p:spPr>
              <a:xfrm>
                <a:off x="2902860" y="2208686"/>
                <a:ext cx="1971143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  <a:sp3d extrusionH="28000" prstMaterial="matte"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/>
                  <a:t> </a:t>
                </a:r>
                <a:r>
                  <a:rPr lang="ru-RU" sz="1400" dirty="0"/>
                  <a:t>ИС «Маркировка»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/>
                  <a:t>МДЛП</a:t>
                </a:r>
              </a:p>
            </p:txBody>
          </p:sp>
        </p:grpSp>
      </p:grpSp>
      <p:cxnSp>
        <p:nvCxnSpPr>
          <p:cNvPr id="74" name="Shape 73"/>
          <p:cNvCxnSpPr>
            <a:stCxn id="53" idx="1"/>
          </p:cNvCxnSpPr>
          <p:nvPr/>
        </p:nvCxnSpPr>
        <p:spPr>
          <a:xfrm rot="10800000">
            <a:off x="5486400" y="2286000"/>
            <a:ext cx="916002" cy="3266480"/>
          </a:xfrm>
          <a:prstGeom prst="curvedConnector2">
            <a:avLst/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2000" y="396240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МО 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8600" y="2819400"/>
            <a:ext cx="189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Myriad Pro" pitchFamily="34" charset="0"/>
                <a:cs typeface="Tahoma" pitchFamily="34" charset="0"/>
              </a:rPr>
              <a:t>Централизованное</a:t>
            </a:r>
          </a:p>
          <a:p>
            <a:r>
              <a:rPr lang="ru-RU" sz="1400" dirty="0">
                <a:solidFill>
                  <a:srgbClr val="FFC000"/>
                </a:solidFill>
                <a:latin typeface="Myriad Pro" pitchFamily="34" charset="0"/>
                <a:cs typeface="Tahoma" pitchFamily="34" charset="0"/>
              </a:rPr>
              <a:t>решение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104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Myriad Pro" pitchFamily="34" charset="0"/>
                <a:cs typeface="Tahoma" pitchFamily="34" charset="0"/>
              </a:rPr>
              <a:t>Распределенное</a:t>
            </a:r>
          </a:p>
          <a:p>
            <a:r>
              <a:rPr lang="ru-RU" sz="1400" dirty="0">
                <a:solidFill>
                  <a:srgbClr val="FFC000"/>
                </a:solidFill>
                <a:latin typeface="Myriad Pro" pitchFamily="34" charset="0"/>
                <a:cs typeface="Tahoma" pitchFamily="34" charset="0"/>
              </a:rPr>
              <a:t>решение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2717" y="5334000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Внешняя</a:t>
            </a:r>
          </a:p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учетная</a:t>
            </a:r>
          </a:p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система</a:t>
            </a:r>
          </a:p>
        </p:txBody>
      </p:sp>
      <p:cxnSp>
        <p:nvCxnSpPr>
          <p:cNvPr id="59" name="Shape 58"/>
          <p:cNvCxnSpPr/>
          <p:nvPr/>
        </p:nvCxnSpPr>
        <p:spPr>
          <a:xfrm>
            <a:off x="7162800" y="5562600"/>
            <a:ext cx="479490" cy="3622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hape 58"/>
          <p:cNvCxnSpPr/>
          <p:nvPr/>
        </p:nvCxnSpPr>
        <p:spPr>
          <a:xfrm rot="10800000">
            <a:off x="7162800" y="5715000"/>
            <a:ext cx="457200" cy="12700"/>
          </a:xfrm>
          <a:prstGeom prst="curvedConnector3">
            <a:avLst>
              <a:gd name="adj1" fmla="val 50000"/>
            </a:avLst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_D\COMMON\DownLoads\пац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57800"/>
            <a:ext cx="939800" cy="939800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3886200" y="3733800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Внешние</a:t>
            </a:r>
          </a:p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учетные системы</a:t>
            </a:r>
          </a:p>
          <a:p>
            <a:r>
              <a:rPr lang="ru-RU" sz="12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(Бухгалтерия, Склад)</a:t>
            </a:r>
          </a:p>
        </p:txBody>
      </p:sp>
      <p:cxnSp>
        <p:nvCxnSpPr>
          <p:cNvPr id="72" name="Shape 58"/>
          <p:cNvCxnSpPr/>
          <p:nvPr/>
        </p:nvCxnSpPr>
        <p:spPr>
          <a:xfrm rot="16200000" flipH="1">
            <a:off x="4114800" y="2514600"/>
            <a:ext cx="609600" cy="457200"/>
          </a:xfrm>
          <a:prstGeom prst="curvedConnector3">
            <a:avLst>
              <a:gd name="adj1" fmla="val 19261"/>
            </a:avLst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hape 58"/>
          <p:cNvCxnSpPr/>
          <p:nvPr/>
        </p:nvCxnSpPr>
        <p:spPr>
          <a:xfrm rot="16200000" flipV="1">
            <a:off x="4076700" y="2781300"/>
            <a:ext cx="533400" cy="304800"/>
          </a:xfrm>
          <a:prstGeom prst="curvedConnector3">
            <a:avLst>
              <a:gd name="adj1" fmla="val 49982"/>
            </a:avLst>
          </a:prstGeom>
          <a:ln w="19050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5" name="Picture 3" descr="C:\_D\COMMON\DownLoads\пац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048000"/>
            <a:ext cx="939800" cy="939800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7162800" y="5257800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xml</a:t>
            </a:r>
            <a:endParaRPr lang="ru-RU" sz="105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91000" y="2667000"/>
            <a:ext cx="407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xml</a:t>
            </a:r>
            <a:endParaRPr lang="ru-RU" sz="105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62800" y="399020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ПАРУС-Маркировка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62800" y="467600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ПАРУС-Маркировка</a:t>
            </a:r>
          </a:p>
        </p:txBody>
      </p:sp>
      <p:pic>
        <p:nvPicPr>
          <p:cNvPr id="60" name="Picture 3" descr="C:\_D\COMMON\DownLoads\пац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971800"/>
            <a:ext cx="939800" cy="939800"/>
          </a:xfrm>
          <a:prstGeom prst="rect">
            <a:avLst/>
          </a:prstGeom>
          <a:noFill/>
        </p:spPr>
      </p:pic>
      <p:pic>
        <p:nvPicPr>
          <p:cNvPr id="65" name="Picture 3" descr="C:\_D\COMMON\DownLoads\пац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392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895600"/>
            <a:ext cx="939800" cy="939800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5943600" y="59436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ПАРУС-Маркировка</a:t>
            </a:r>
          </a:p>
        </p:txBody>
      </p:sp>
    </p:spTree>
    <p:extLst>
      <p:ext uri="{BB962C8B-B14F-4D97-AF65-F5344CB8AC3E}">
        <p14:creationId xmlns:p14="http://schemas.microsoft.com/office/powerpoint/2010/main" val="298704069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142852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Практическое использование решения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87653"/>
            <a:ext cx="847764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6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Центры компетенции, уже подключившиеся к процессу интеграции с ФГИС МДЛП через </a:t>
            </a:r>
            <a:r>
              <a:rPr lang="en-US" altLang="ru-RU" sz="16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API</a:t>
            </a:r>
            <a:r>
              <a:rPr lang="ru-RU" altLang="ru-RU" sz="16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ГБУЗ ГКБ им. М. П. </a:t>
            </a:r>
            <a:r>
              <a:rPr lang="ru-RU" altLang="ru-RU" sz="1400" dirty="0" err="1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Кончаловского</a:t>
            </a:r>
            <a:r>
              <a:rPr lang="en-US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</a:t>
            </a: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ДЗМ г. Москвы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ОБУЗ «Курская городская больница №2»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ГБУЗ Свердловской области «</a:t>
            </a:r>
            <a:r>
              <a:rPr lang="ru-RU" altLang="ru-RU" sz="1400" dirty="0" err="1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Полевская</a:t>
            </a: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 центральная городская больница»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БУЗ Омской области «Клинический медико-хирургический центр Министерства здравоохранения Омской области»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ГБУЗ Республики Башкортостан «Городская клиническая больница №21 города Уфа»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БУЗ Орловской области «Орловский онкологический диспансер»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БУЗ Республики Алтай «Республиканская больница»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ОГБУЗ «Городская больница города Костромы»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ru-RU" altLang="ru-RU" sz="140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Ряд региональных центров компетенции ожидает решения от разработчиков МИС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В ряде регионов МО ожидают получить централизованное решение от регионального органа управления здравоохранением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ru-RU" altLang="ru-RU" sz="1400" dirty="0">
              <a:solidFill>
                <a:srgbClr val="003C69"/>
              </a:solidFill>
              <a:latin typeface="Myriad Pro" pitchFamily="34" charset="0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400" b="0" dirty="0">
                <a:solidFill>
                  <a:srgbClr val="003C69"/>
                </a:solidFill>
                <a:latin typeface="Myriad Pro" pitchFamily="34" charset="0"/>
                <a:cs typeface="Tahoma" pitchFamily="34" charset="0"/>
              </a:rPr>
              <a:t>Федеральные учреждения ждут окончания «эксперимента»</a:t>
            </a:r>
          </a:p>
        </p:txBody>
      </p:sp>
    </p:spTree>
    <p:extLst>
      <p:ext uri="{BB962C8B-B14F-4D97-AF65-F5344CB8AC3E}">
        <p14:creationId xmlns:p14="http://schemas.microsoft.com/office/powerpoint/2010/main" val="369077949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45530"/>
            <a:ext cx="8610600" cy="81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14400"/>
            <a:ext cx="8839200" cy="2483478"/>
          </a:xfrm>
          <a:prstGeom prst="rect">
            <a:avLst/>
          </a:prstGeom>
          <a:solidFill>
            <a:srgbClr val="003366">
              <a:alpha val="19608"/>
            </a:srgb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«НСИ»</a:t>
            </a: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Словари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01" y="3688792"/>
            <a:ext cx="8839200" cy="883208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Документы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4791670"/>
            <a:ext cx="8839200" cy="1913930"/>
          </a:xfrm>
          <a:prstGeom prst="rect">
            <a:avLst/>
          </a:prstGeom>
          <a:solidFill>
            <a:srgbClr val="FFC000">
              <a:alpha val="19608"/>
            </a:srgbClr>
          </a:solidFill>
          <a:ln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Учет</a:t>
            </a: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Интеграция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00" y="843677"/>
            <a:ext cx="6210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Картотека лекарственных препаратов (ЕСКЛП)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Лекарственные формы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Дозировки лекарственных средств 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Международные непатентованное наименования</a:t>
            </a: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Типы упаковок 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Материалы упаковок 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Виды операций с упаковками 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Виды сообщений об операциях с упаковками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95500" y="3657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Документы операций с упаковками </a:t>
            </a:r>
            <a:endParaRPr lang="en-US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Задания на операции с упаковками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7906" y="4750475"/>
            <a:ext cx="6360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Реестр контрольных идентификационных знаков (КИЗ)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Журнал операций с упаковками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Товарные запасы упаковок</a:t>
            </a:r>
          </a:p>
          <a:p>
            <a:pPr marL="285750" indent="-285750">
              <a:buFont typeface="Arial" charset="0"/>
              <a:buChar char="•"/>
            </a:pPr>
            <a:endParaRPr lang="ru-RU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Журнал взаимодействия с ИС Маркировка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Учетные системы ИС Маркировка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Пользователи ИС Маркировка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«ПАРУС-Бюджет 8». Архитектура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60960794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85800" y="6045530"/>
            <a:ext cx="8458200" cy="279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48400" y="914400"/>
            <a:ext cx="2895600" cy="5943600"/>
          </a:xfrm>
          <a:prstGeom prst="rect">
            <a:avLst/>
          </a:prstGeom>
          <a:solidFill>
            <a:srgbClr val="003366">
              <a:alpha val="19608"/>
            </a:srgb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Внешние ИС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11875" y="1905000"/>
            <a:ext cx="6260275" cy="4953000"/>
          </a:xfrm>
          <a:prstGeom prst="rect">
            <a:avLst/>
          </a:prstGeom>
          <a:solidFill>
            <a:srgbClr val="92D050">
              <a:alpha val="19608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ПАРУС-Учёт маркированных товаров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914400"/>
            <a:ext cx="6248400" cy="940266"/>
          </a:xfrm>
          <a:prstGeom prst="rect">
            <a:avLst/>
          </a:prstGeom>
          <a:solidFill>
            <a:srgbClr val="FFC000">
              <a:alpha val="19608"/>
            </a:srgbClr>
          </a:solidFill>
          <a:ln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24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			          Товарный учет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3314453"/>
            <a:ext cx="2171700" cy="838200"/>
          </a:xfrm>
          <a:prstGeom prst="rect">
            <a:avLst/>
          </a:prstGeom>
          <a:solidFill>
            <a:srgbClr val="78A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Журнал операций с упаковками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4668" y="3314453"/>
            <a:ext cx="2399897" cy="838200"/>
          </a:xfrm>
          <a:prstGeom prst="rect">
            <a:avLst/>
          </a:prstGeom>
          <a:solidFill>
            <a:srgbClr val="3DA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Calibri" charset="0"/>
                <a:ea typeface="Calibri" charset="0"/>
                <a:cs typeface="Calibri" charset="0"/>
              </a:rPr>
              <a:t>Документы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59781" y="5238335"/>
            <a:ext cx="1905000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Calibri" charset="0"/>
                <a:ea typeface="Calibri" charset="0"/>
                <a:cs typeface="Calibri" charset="0"/>
              </a:rPr>
              <a:t>Картотека лекарственных препаратов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901" y="5238335"/>
            <a:ext cx="2133600" cy="8382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charset="0"/>
                <a:ea typeface="Calibri" charset="0"/>
                <a:cs typeface="Calibri" charset="0"/>
              </a:rPr>
              <a:t>Реестр контрольных идентификационных знаков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( </a:t>
            </a:r>
            <a:r>
              <a:rPr lang="ru-RU" sz="1600" dirty="0">
                <a:latin typeface="Calibri" charset="0"/>
                <a:ea typeface="Calibri" charset="0"/>
                <a:cs typeface="Calibri" charset="0"/>
              </a:rPr>
              <a:t>КИЗ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ru-R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4668" y="899518"/>
            <a:ext cx="2399899" cy="472082"/>
          </a:xfrm>
          <a:prstGeom prst="rect">
            <a:avLst/>
          </a:prstGeom>
          <a:solidFill>
            <a:srgbClr val="D5FDA9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Товарные документы</a:t>
            </a:r>
            <a:endParaRPr lang="ru-RU" sz="18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4669" y="2286000"/>
            <a:ext cx="2399896" cy="838200"/>
          </a:xfrm>
          <a:prstGeom prst="rect">
            <a:avLst/>
          </a:prstGeom>
          <a:solidFill>
            <a:srgbClr val="D5FDA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Задания на операции с упаковками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05600" y="3325682"/>
            <a:ext cx="2133600" cy="83820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ГИС «Маркировка»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08213" y="4191000"/>
            <a:ext cx="630987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API  </a:t>
            </a:r>
            <a:endParaRPr lang="ru-RU" sz="1600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6" name="Соединительная линия уступом 35"/>
          <p:cNvCxnSpPr>
            <a:stCxn id="2" idx="1"/>
            <a:endCxn id="3" idx="0"/>
          </p:cNvCxnSpPr>
          <p:nvPr/>
        </p:nvCxnSpPr>
        <p:spPr>
          <a:xfrm rot="10800000" flipV="1">
            <a:off x="4819650" y="2507999"/>
            <a:ext cx="133350" cy="8064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" idx="3"/>
          </p:cNvCxnSpPr>
          <p:nvPr/>
        </p:nvCxnSpPr>
        <p:spPr>
          <a:xfrm>
            <a:off x="8001000" y="2508000"/>
            <a:ext cx="165100" cy="110761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25" idx="1"/>
          </p:cNvCxnSpPr>
          <p:nvPr/>
        </p:nvCxnSpPr>
        <p:spPr>
          <a:xfrm>
            <a:off x="5905500" y="3733553"/>
            <a:ext cx="800100" cy="11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8" idx="3"/>
            <a:endCxn id="3" idx="1"/>
          </p:cNvCxnSpPr>
          <p:nvPr/>
        </p:nvCxnSpPr>
        <p:spPr>
          <a:xfrm>
            <a:off x="2604565" y="3733553"/>
            <a:ext cx="11292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8" idx="0"/>
            <a:endCxn id="24" idx="2"/>
          </p:cNvCxnSpPr>
          <p:nvPr/>
        </p:nvCxnSpPr>
        <p:spPr>
          <a:xfrm flipV="1">
            <a:off x="1404617" y="3124200"/>
            <a:ext cx="0" cy="190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0"/>
            <a:endCxn id="22" idx="2"/>
          </p:cNvCxnSpPr>
          <p:nvPr/>
        </p:nvCxnSpPr>
        <p:spPr>
          <a:xfrm flipV="1">
            <a:off x="1404617" y="1371600"/>
            <a:ext cx="1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38200" y="4152653"/>
            <a:ext cx="0" cy="1085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0" idx="3"/>
            <a:endCxn id="19" idx="1"/>
          </p:cNvCxnSpPr>
          <p:nvPr/>
        </p:nvCxnSpPr>
        <p:spPr>
          <a:xfrm>
            <a:off x="2324501" y="5657435"/>
            <a:ext cx="335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9" idx="0"/>
            <a:endCxn id="18" idx="2"/>
          </p:cNvCxnSpPr>
          <p:nvPr/>
        </p:nvCxnSpPr>
        <p:spPr>
          <a:xfrm rot="16200000" flipV="1">
            <a:off x="1965608" y="3591662"/>
            <a:ext cx="1085682" cy="22076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Ромб 1"/>
          <p:cNvSpPr/>
          <p:nvPr/>
        </p:nvSpPr>
        <p:spPr>
          <a:xfrm>
            <a:off x="4953000" y="1968000"/>
            <a:ext cx="3048000" cy="1080000"/>
          </a:xfrm>
          <a:prstGeom prst="diamon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366"/>
                </a:solidFill>
              </a:rPr>
              <a:t>Получение и подтверждение</a:t>
            </a:r>
          </a:p>
          <a:p>
            <a:pPr algn="ctr"/>
            <a:r>
              <a:rPr lang="ru-RU" dirty="0">
                <a:solidFill>
                  <a:srgbClr val="003366"/>
                </a:solidFill>
              </a:rPr>
              <a:t>  КИЗ и </a:t>
            </a:r>
            <a:r>
              <a:rPr lang="en-US" dirty="0">
                <a:solidFill>
                  <a:srgbClr val="003366"/>
                </a:solidFill>
              </a:rPr>
              <a:t>GTIN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981200" y="1447800"/>
            <a:ext cx="3276600" cy="762000"/>
          </a:xfrm>
          <a:prstGeom prst="rect">
            <a:avLst/>
          </a:prstGeom>
          <a:solidFill>
            <a:srgbClr val="D5FDA9"/>
          </a:solidFill>
          <a:ln w="12700">
            <a:solidFill>
              <a:srgbClr val="FFA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Приемка ЛП на склад покупателем</a:t>
            </a:r>
          </a:p>
          <a:p>
            <a:r>
              <a:rPr lang="ru-RU" sz="11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Отказ получателя от приемки товара</a:t>
            </a:r>
          </a:p>
          <a:p>
            <a:r>
              <a:rPr lang="ru-RU" sz="11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Изъятие упаковок ЛП из третичной упаковки</a:t>
            </a:r>
          </a:p>
          <a:p>
            <a:r>
              <a:rPr lang="ru-RU" sz="11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Выдача ЛП для оказания медицинской помощи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447799" y="1676400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447799" y="1981200"/>
            <a:ext cx="5334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57800" y="4572000"/>
            <a:ext cx="1981200" cy="6096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Взаимодействие согласно</a:t>
            </a:r>
          </a:p>
          <a:p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Видов операций с упаковками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7800" y="5562600"/>
            <a:ext cx="1981200" cy="6858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Виды сообщений об операциях с упаковками</a:t>
            </a:r>
          </a:p>
        </p:txBody>
      </p:sp>
      <p:cxnSp>
        <p:nvCxnSpPr>
          <p:cNvPr id="34" name="Соединительная линия уступом 33"/>
          <p:cNvCxnSpPr>
            <a:stCxn id="3" idx="2"/>
            <a:endCxn id="32" idx="1"/>
          </p:cNvCxnSpPr>
          <p:nvPr/>
        </p:nvCxnSpPr>
        <p:spPr>
          <a:xfrm rot="16200000" flipH="1">
            <a:off x="4676652" y="4295651"/>
            <a:ext cx="724147" cy="438150"/>
          </a:xfrm>
          <a:prstGeom prst="bentConnector2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Соединительная линия уступом 33"/>
          <p:cNvCxnSpPr>
            <a:stCxn id="3" idx="2"/>
            <a:endCxn id="33" idx="1"/>
          </p:cNvCxnSpPr>
          <p:nvPr/>
        </p:nvCxnSpPr>
        <p:spPr>
          <a:xfrm rot="16200000" flipH="1">
            <a:off x="4162302" y="4810001"/>
            <a:ext cx="1752847" cy="438150"/>
          </a:xfrm>
          <a:prstGeom prst="bentConnector2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Соединительная линия уступом 33"/>
          <p:cNvCxnSpPr>
            <a:stCxn id="32" idx="3"/>
          </p:cNvCxnSpPr>
          <p:nvPr/>
        </p:nvCxnSpPr>
        <p:spPr>
          <a:xfrm flipV="1">
            <a:off x="7239000" y="4191000"/>
            <a:ext cx="304800" cy="685800"/>
          </a:xfrm>
          <a:prstGeom prst="bentConnector2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Соединительная линия уступом 33"/>
          <p:cNvCxnSpPr>
            <a:stCxn id="33" idx="3"/>
          </p:cNvCxnSpPr>
          <p:nvPr/>
        </p:nvCxnSpPr>
        <p:spPr>
          <a:xfrm flipV="1">
            <a:off x="7239000" y="4191000"/>
            <a:ext cx="304800" cy="1714500"/>
          </a:xfrm>
          <a:prstGeom prst="bentConnector2">
            <a:avLst/>
          </a:prstGeom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477000" y="5181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791200" y="5181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733800" y="4156604"/>
            <a:ext cx="1066800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КИЗ, </a:t>
            </a:r>
            <a:r>
              <a:rPr lang="en-US" altLang="ru-RU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GTIN</a:t>
            </a:r>
            <a:endParaRPr lang="ru-RU" altLang="ru-RU" sz="16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524000" y="4156604"/>
            <a:ext cx="1066800" cy="33919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КИЗ,</a:t>
            </a:r>
            <a:r>
              <a:rPr lang="en-US" altLang="ru-RU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 GTIN</a:t>
            </a:r>
            <a:endParaRPr lang="ru-RU" altLang="ru-RU" sz="1600" b="1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r" eaLnBrk="0" hangingPunct="0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 решения. Взаимодействие с </a:t>
            </a:r>
            <a:r>
              <a:rPr lang="ru-RU" sz="2000" b="0" dirty="0" err="1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логистической</a:t>
            </a: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системой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_D\COMMON\DownLoads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286000"/>
            <a:ext cx="1179512" cy="117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11086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5709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6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Приемка ЛП с  прямым и обратным  порядком акцептирования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получателя от приёмки товара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лекарственных препаратов при оказании медицинской помощи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сведений (уведомления) об отгрузке ЛП со склада продавца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Сверка фактически полученных ЛП сведениям об отгрузке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(акцептование) сведений об отгрузке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Изъятие упаковок из третичной (транспортной) упаковки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Перемещение между местами осуществления деятельности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ЛП в рамках розничной торговли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Отпуск ЛП по льготному рецепту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на уничтожение ЛП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 (в </a:t>
            </a:r>
            <a:r>
              <a:rPr lang="ru-RU" sz="1600" b="0" dirty="0" err="1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способ и адрес) уничтожения ЛП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Выводе ЛП из оборота [по различным причинам]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Отзыв/отмена ранее совершенной операции</a:t>
            </a:r>
          </a:p>
          <a:p>
            <a:endParaRPr lang="ru-RU" sz="16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автоматизируемые бизнес-процессы для МО</a:t>
            </a:r>
            <a:endParaRPr lang="ru-RU" sz="2000" b="0" kern="12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61072"/>
      </p:ext>
    </p:extLst>
  </p:cSld>
  <p:clrMapOvr>
    <a:masterClrMapping/>
  </p:clrMapOvr>
  <p:transition spd="slow" advTm="9841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917198"/>
            <a:ext cx="8352928" cy="523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5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Приемка ЛП с  «прямым» порядком акцептирования: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сведений (уведомления) об отгрузке ЛП со склада продавца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Сверка фактически полученных ЛП сведениям об отгрузке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Визуально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Сплошное, либо частичное сканирование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(акцептование) сведений об отгрузке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Полное (на все входящие позиции), без сканирования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Частично – на отсканированные позиции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5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 получателя от приёмки товара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(на все входящие позиции), без сканирования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Частичный: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оставшиеся после частичной приёмки позиции (без сканирования)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отсканированным позициям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5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лекарственных препаратов при оказании медицинской помощи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5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Сплошное сканирование по всем позициям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76962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/>
            <a:r>
              <a:rPr lang="ru-RU" sz="20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Автоматизируемые бизнес-процессы. Порядок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639914419"/>
      </p:ext>
    </p:extLst>
  </p:cSld>
  <p:clrMapOvr>
    <a:masterClrMapping/>
  </p:clrMapOvr>
  <p:transition spd="slow" advTm="9841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3778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04054"/>
      </p:ext>
    </p:extLst>
  </p:cSld>
  <p:clrMapOvr>
    <a:masterClrMapping/>
  </p:clrMapOvr>
  <p:transition spd="slow" advTm="9841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89995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Обзор нормативно-правовой базы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создания и задачи, решаемые системой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Практический опыт настройки и использования API при взаимодействии с ФГИС МДЛП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Сквозной пример прохождения контрольной цепочки МО для «Песочницы»</a:t>
            </a: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Корпорации Парус для работы с ФГИС МДЛП</a:t>
            </a:r>
            <a:endParaRPr lang="en-US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 системы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 программного продукта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Ответы на вопросы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61597382"/>
      </p:ext>
    </p:extLst>
  </p:cSld>
  <p:clrMapOvr>
    <a:masterClrMapping/>
  </p:clrMapOvr>
  <p:transition spd="slow" advTm="9841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435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Пример. Картотека ЛП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40241"/>
      </p:ext>
    </p:extLst>
  </p:cSld>
  <p:clrMapOvr>
    <a:masterClrMapping/>
  </p:clrMapOvr>
  <p:transition spd="slow" advTm="9841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3778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Пример. Картотека ЛП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05249"/>
      </p:ext>
    </p:extLst>
  </p:cSld>
  <p:clrMapOvr>
    <a:masterClrMapping/>
  </p:clrMapOvr>
  <p:transition spd="slow" advTm="9841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3778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Пример. Реестр КИЗ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28900"/>
      </p:ext>
    </p:extLst>
  </p:cSld>
  <p:clrMapOvr>
    <a:masterClrMapping/>
  </p:clrMapOvr>
  <p:transition spd="slow" advTm="9841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Пример. Типы операций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93CC5-508E-4F42-8EA9-A07CFEDEE8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695" y="914399"/>
            <a:ext cx="4724505" cy="52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4821"/>
      </p:ext>
    </p:extLst>
  </p:cSld>
  <p:clrMapOvr>
    <a:masterClrMapping/>
  </p:clrMapOvr>
  <p:transition spd="slow" advTm="9841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3778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ФГИС МДЛП. Пример. Журнал обмена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447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9875"/>
      </p:ext>
    </p:extLst>
  </p:cSld>
  <p:clrMapOvr>
    <a:masterClrMapping/>
  </p:clrMapOvr>
  <p:transition spd="slow" advTm="9841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b="0" spc="100" dirty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3594729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ООО «НПЦ «Парус»,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129366, Москва, ул. Ярославская, д.10 корп.4,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0" dirty="0">
                <a:solidFill>
                  <a:srgbClr val="003C69"/>
                </a:solidFill>
                <a:latin typeface="Tahoma" panose="020B0604030504040204" pitchFamily="34" charset="0"/>
              </a:rPr>
              <a:t>(495) 797-89-90(91)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239768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000" b="0" kern="0" dirty="0">
                <a:solidFill>
                  <a:srgbClr val="003C69"/>
                </a:solidFill>
                <a:latin typeface="Tahoma" panose="020B0604030504040204" pitchFamily="34" charset="0"/>
                <a:hlinkClick r:id="rId4"/>
              </a:rPr>
              <a:t>www.parus.ru</a:t>
            </a:r>
            <a:endParaRPr lang="ru-RU" altLang="ru-RU" sz="1000" b="0" kern="0" dirty="0">
              <a:solidFill>
                <a:srgbClr val="003C69"/>
              </a:solidFill>
              <a:latin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ru-RU" sz="1000" b="0" kern="0" dirty="0">
              <a:solidFill>
                <a:srgbClr val="003C69"/>
              </a:solidFill>
              <a:latin typeface="Tahoma" panose="020B0604030504040204" pitchFamily="34" charset="0"/>
              <a:hlinkClick r:id="rId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000" b="0" kern="0" dirty="0">
                <a:solidFill>
                  <a:srgbClr val="003C69"/>
                </a:solidFill>
                <a:latin typeface="Tahoma" panose="020B0604030504040204" pitchFamily="34" charset="0"/>
                <a:hlinkClick r:id="rId4"/>
              </a:rPr>
              <a:t>zabarin@parus.ru</a:t>
            </a:r>
            <a:endParaRPr lang="en-US" altLang="ru-RU" sz="1000" b="0" kern="0" dirty="0">
              <a:solidFill>
                <a:srgbClr val="003C6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5412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57200" y="1371600"/>
            <a:ext cx="84582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Основание для разработки:</a:t>
            </a:r>
          </a:p>
          <a:p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Пункт 5 перечня поручений Президента Российской Федерации по итогам совещания с членами Правительства Российской Федерации от 4 февраля 2015 года № Пр-285 о разработке и поэтапном внедрении автоматизированной системы мониторинга движения лекарственных препаратов для медицинского применения (далее - ЛП) от производителя до конечного потребителя с использованием маркировки и идентификации упаковок ЛП, в целях обеспечения эффективного контроля качества ЛП, находящихся в обращении, и борьбы с их фальсификацией.</a:t>
            </a:r>
          </a:p>
          <a:p>
            <a:pPr lvl="0"/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Назначение разработки: обеспечить исполнение </a:t>
            </a: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Постановления Правительства РФ от 24 января 2017 г.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применения»;</a:t>
            </a:r>
          </a:p>
          <a:p>
            <a:pPr lvl="0"/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а также  сформировать базу для дальнейшего расширения сервиса </a:t>
            </a: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при включении в электронный контроль и мониторинг за оборотом других категорий номенклатур, к примеру: </a:t>
            </a:r>
          </a:p>
          <a:p>
            <a:pPr lvl="0"/>
            <a:r>
              <a:rPr lang="ru-RU" sz="16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сигареты, продукты питания, комплектующие и изделия серийного производства. </a:t>
            </a:r>
          </a:p>
          <a:p>
            <a:pPr lvl="0"/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16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6C2FDA-51D1-4305-BA3B-5569D7752258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Предпосылки, цели и назначение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3003196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4A81D5-737C-4F76-BD7D-7DC1CD9221E5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НПА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850" y="873125"/>
            <a:ext cx="8424863" cy="5146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42925" indent="0" algn="just">
              <a:buFontTx/>
              <a:buNone/>
              <a:defRPr/>
            </a:pPr>
            <a:r>
              <a:rPr lang="ru-RU" sz="1400" b="0" dirty="0"/>
              <a:t>Постановление Правительства Российской Федерации от 24.01.2017 № 62</a:t>
            </a:r>
          </a:p>
          <a:p>
            <a:pPr marL="542925" indent="0" algn="just">
              <a:buFontTx/>
              <a:buNone/>
              <a:defRPr/>
            </a:pPr>
            <a:r>
              <a:rPr lang="ru-RU" sz="1400" b="0" dirty="0"/>
              <a:t>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применения»</a:t>
            </a:r>
          </a:p>
          <a:p>
            <a:pPr marL="542925" indent="0" algn="just">
              <a:buFontTx/>
              <a:buNone/>
              <a:defRPr/>
            </a:pPr>
            <a:endParaRPr lang="ru-RU" sz="1400" b="0" kern="0" dirty="0"/>
          </a:p>
          <a:p>
            <a:pPr marL="542925" indent="0" algn="just">
              <a:buFontTx/>
              <a:buNone/>
              <a:defRPr/>
            </a:pPr>
            <a:r>
              <a:rPr lang="ru-RU" sz="1400" b="0" kern="0" dirty="0"/>
              <a:t>Федеральный закон от 12.04.2010 № 61-ФЗ (ред. от 04.06.2018)</a:t>
            </a:r>
          </a:p>
          <a:p>
            <a:pPr marL="542925" indent="0" algn="just">
              <a:buFontTx/>
              <a:buNone/>
              <a:defRPr/>
            </a:pPr>
            <a:r>
              <a:rPr lang="ru-RU" sz="1400" b="0" kern="0" dirty="0"/>
              <a:t>«Об обращении лекарственных средств»</a:t>
            </a:r>
          </a:p>
          <a:p>
            <a:pPr marL="828675" indent="-285750" algn="just">
              <a:defRPr/>
            </a:pPr>
            <a:r>
              <a:rPr lang="ru-RU" sz="1400" b="0" kern="0" dirty="0"/>
              <a:t>изменения в соответствии с </a:t>
            </a:r>
            <a:r>
              <a:rPr lang="ru-RU" sz="1400" kern="0" dirty="0"/>
              <a:t>Федеральный закон от 28.12.2017 N 425-ФЗ</a:t>
            </a:r>
          </a:p>
          <a:p>
            <a:pPr marL="828675" indent="-285750" algn="just">
              <a:defRPr/>
            </a:pPr>
            <a:endParaRPr lang="ru-RU" sz="1400" b="0" kern="0" dirty="0"/>
          </a:p>
          <a:p>
            <a:pPr marL="542925" indent="0" algn="just">
              <a:buFontTx/>
              <a:buNone/>
              <a:defRPr/>
            </a:pPr>
            <a:r>
              <a:rPr lang="ru-RU" sz="1400" b="0" dirty="0"/>
              <a:t>Методические рекомендации от 28.02.2017 № б/н (Минздрав России)</a:t>
            </a:r>
          </a:p>
          <a:p>
            <a:pPr marL="542925" indent="0" algn="just">
              <a:buFontTx/>
              <a:buNone/>
              <a:defRPr/>
            </a:pPr>
            <a:r>
              <a:rPr lang="ru-RU" sz="1400" b="0" kern="0" dirty="0"/>
              <a:t>«… </a:t>
            </a:r>
            <a:r>
              <a:rPr lang="ru-RU" sz="1400" b="0" dirty="0"/>
              <a:t>Для проведения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применения, находящихся в гражданском обороте на территории Российской Федерации» + Регламент взаимодействия участников при осуществлении технической поддержки при эксплуатации информационной системы «Маркировка»</a:t>
            </a:r>
          </a:p>
          <a:p>
            <a:pPr marL="542925" indent="0" algn="just">
              <a:buFontTx/>
              <a:buNone/>
              <a:defRPr/>
            </a:pPr>
            <a:endParaRPr lang="ru-RU" sz="1400" b="0" kern="0" dirty="0"/>
          </a:p>
          <a:p>
            <a:pPr marL="542925" indent="0" algn="just">
              <a:buFontTx/>
              <a:buNone/>
              <a:defRPr/>
            </a:pPr>
            <a:r>
              <a:rPr lang="ru-RU" sz="1400" b="0" kern="0" dirty="0"/>
              <a:t>Техно-рабочие материалы на сайте ФНС России:</a:t>
            </a:r>
          </a:p>
          <a:p>
            <a:pPr marL="828675" indent="-285750" algn="just">
              <a:defRPr/>
            </a:pPr>
            <a:r>
              <a:rPr lang="ru-RU" sz="1400" b="0" kern="0" dirty="0"/>
              <a:t>Руководство пользователя личного кабинета участника обращения лекарственных препаратов </a:t>
            </a:r>
          </a:p>
          <a:p>
            <a:pPr marL="828675" indent="-285750" algn="just">
              <a:defRPr/>
            </a:pPr>
            <a:r>
              <a:rPr lang="ru-RU" sz="1400" b="0" kern="0" dirty="0"/>
              <a:t>Протокол обмена интерфейсного уровня. Версия 2.13 + «Схемы и форматы…»</a:t>
            </a:r>
          </a:p>
          <a:p>
            <a:pPr marL="542925" indent="0" algn="just">
              <a:buFontTx/>
              <a:buNone/>
              <a:defRPr/>
            </a:pPr>
            <a:endParaRPr lang="ru-RU" sz="1400" b="0" kern="0" dirty="0"/>
          </a:p>
          <a:p>
            <a:pPr marL="542925" indent="0" algn="just">
              <a:buFontTx/>
              <a:buNone/>
              <a:defRPr/>
            </a:pPr>
            <a:r>
              <a:rPr lang="ru-RU" sz="1400" b="0" kern="0" dirty="0"/>
              <a:t>Региональные отраслевые приказы и распоряжения</a:t>
            </a:r>
            <a:endParaRPr lang="ru-RU" sz="1400" b="1" kern="0" dirty="0"/>
          </a:p>
          <a:p>
            <a:pPr marL="0" indent="0" algn="just">
              <a:buFontTx/>
              <a:buNone/>
              <a:defRPr/>
            </a:pPr>
            <a:endParaRPr lang="ru-RU" sz="1400" b="0" kern="0" dirty="0"/>
          </a:p>
        </p:txBody>
      </p:sp>
      <p:pic>
        <p:nvPicPr>
          <p:cNvPr id="6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215380" y="990600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230188" y="2133600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228600" y="3200400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228600" y="4762500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5" descr="http://www.mohito.ru/dbimages/908__adm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3" t="49315" r="1044" b="26318"/>
          <a:stretch>
            <a:fillRect/>
          </a:stretch>
        </p:blipFill>
        <p:spPr bwMode="auto">
          <a:xfrm>
            <a:off x="228600" y="5676900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3234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4A81D5-737C-4F76-BD7D-7DC1CD9221E5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изменения в НПА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850" y="1019175"/>
            <a:ext cx="8424863" cy="5146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42925" indent="0" algn="just">
              <a:buFontTx/>
              <a:buNone/>
              <a:defRPr/>
            </a:pPr>
            <a:r>
              <a:rPr lang="ru-RU" sz="1800" b="0" dirty="0"/>
              <a:t>Константин </a:t>
            </a:r>
            <a:r>
              <a:rPr lang="ru-RU" sz="1800" b="0" dirty="0" err="1"/>
              <a:t>Беланов</a:t>
            </a:r>
            <a:r>
              <a:rPr lang="ru-RU" sz="1400" b="0" dirty="0"/>
              <a:t>, заместитель начальника управления организации государственного контроля качества медицинской продукции Росздравнадзора:</a:t>
            </a:r>
          </a:p>
          <a:p>
            <a:pPr marL="828675" indent="-285750" algn="just">
              <a:defRPr/>
            </a:pPr>
            <a:r>
              <a:rPr lang="ru-RU" sz="1400" b="0" i="1" kern="0" dirty="0"/>
              <a:t>«… по графику, утвержденному в мае правительством, срок принятия … 4 постановлений, которые завершат формирование нормативно-правовой базы… это август этого года… Затем … будут приняты соответствующие ведомственные приказы… Фактически, с точки зрения НПА – мы с вами на финише, скоро будет совсем все понятно»</a:t>
            </a:r>
            <a:r>
              <a:rPr lang="ru-RU" sz="1400" b="0" kern="0" dirty="0"/>
              <a:t> (конференция </a:t>
            </a:r>
            <a:r>
              <a:rPr lang="en-US" sz="1400" b="0" kern="0" dirty="0"/>
              <a:t>PRO</a:t>
            </a:r>
            <a:r>
              <a:rPr lang="ru-RU" sz="1400" b="0" kern="0" dirty="0" err="1"/>
              <a:t>екции</a:t>
            </a:r>
            <a:r>
              <a:rPr lang="ru-RU" sz="1400" b="0" kern="0" dirty="0"/>
              <a:t> Будущего, 07.06.2018)</a:t>
            </a:r>
          </a:p>
          <a:p>
            <a:pPr marL="828675" indent="-285750" algn="just">
              <a:defRPr/>
            </a:pPr>
            <a:endParaRPr lang="ru-RU" sz="1400" b="0" kern="0" dirty="0"/>
          </a:p>
          <a:p>
            <a:pPr marL="542925" indent="0" algn="just">
              <a:buNone/>
              <a:defRPr/>
            </a:pPr>
            <a:r>
              <a:rPr lang="ru-RU" sz="1800" b="0" dirty="0"/>
              <a:t>Скворцова Вероника Игоревна,</a:t>
            </a:r>
            <a:r>
              <a:rPr lang="ru-RU" sz="1400" b="0" i="1" kern="0" dirty="0"/>
              <a:t> </a:t>
            </a:r>
            <a:r>
              <a:rPr lang="ru-RU" sz="1400" b="0" dirty="0"/>
              <a:t>министр </a:t>
            </a:r>
            <a:r>
              <a:rPr lang="ru-RU" sz="1400" b="0" dirty="0" err="1"/>
              <a:t>здравохранения</a:t>
            </a:r>
            <a:r>
              <a:rPr lang="ru-RU" sz="1400" b="0" dirty="0"/>
              <a:t> РФ:</a:t>
            </a:r>
          </a:p>
          <a:p>
            <a:pPr marL="828675" indent="-285750" algn="just">
              <a:defRPr/>
            </a:pPr>
            <a:r>
              <a:rPr lang="ru-RU" sz="1400" b="0" i="1" kern="0" dirty="0"/>
              <a:t>«…</a:t>
            </a:r>
            <a:r>
              <a:rPr lang="ru-RU" sz="1400" b="0" i="1" dirty="0"/>
              <a:t>новый механизм, который сейчас обсуждается и рассматривается правительством по дополнительной криптозащите кодов, чтобы этой системе можно было существовать не только онлайн, но и офлайн….</a:t>
            </a:r>
            <a:r>
              <a:rPr lang="ru-RU" sz="1400" b="0" i="1" kern="0" dirty="0"/>
              <a:t>» (</a:t>
            </a:r>
            <a:r>
              <a:rPr lang="ru-RU" sz="1400" b="0" i="1" kern="0" dirty="0" err="1"/>
              <a:t>ГосДума</a:t>
            </a:r>
            <a:r>
              <a:rPr lang="ru-RU" sz="1400" b="0" i="1" kern="0" dirty="0"/>
              <a:t>, июнь 2018)</a:t>
            </a:r>
          </a:p>
          <a:p>
            <a:pPr marL="828675" indent="-285750" algn="just">
              <a:defRPr/>
            </a:pPr>
            <a:endParaRPr lang="ru-RU" sz="1400" b="0" i="1" kern="0" dirty="0"/>
          </a:p>
          <a:p>
            <a:pPr marL="542925" indent="0" algn="just">
              <a:buNone/>
              <a:defRPr/>
            </a:pPr>
            <a:r>
              <a:rPr lang="ru-RU" sz="1400" b="0" dirty="0"/>
              <a:t>Реваз Юсупов, заместитель генерального директора по связям с общественностью и маркетингу компании ЦРПТ (Центр развития перспективных технологий):</a:t>
            </a:r>
          </a:p>
          <a:p>
            <a:pPr marL="828675" indent="-285750" algn="just">
              <a:defRPr/>
            </a:pPr>
            <a:r>
              <a:rPr lang="ru-RU" sz="1400" b="0" dirty="0"/>
              <a:t>«… оснастят за свой счет всех производителей в стране, которые должны будут наносить маркировку на свою продукцию, регистраторами эмиссии (своего рода цифровой сейф), которые будут напрямую интегрированы с национальной системой маркировки. Это оборудование позволит работать с цифровым кодом с криптографией. Другого оборудования, связанного с криптографией, не понадобится…»</a:t>
            </a:r>
            <a:endParaRPr lang="ru-RU" sz="1400" b="0" i="1" kern="0" dirty="0"/>
          </a:p>
          <a:p>
            <a:pPr marL="0" indent="0" algn="just">
              <a:buFontTx/>
              <a:buNone/>
              <a:defRPr/>
            </a:pPr>
            <a:endParaRPr lang="ru-RU" sz="1400" b="0" kern="0" dirty="0"/>
          </a:p>
        </p:txBody>
      </p:sp>
    </p:spTree>
    <p:extLst>
      <p:ext uri="{BB962C8B-B14F-4D97-AF65-F5344CB8AC3E}">
        <p14:creationId xmlns:p14="http://schemas.microsoft.com/office/powerpoint/2010/main" val="221163982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4A81D5-737C-4F76-BD7D-7DC1CD9221E5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Ожидаемые изменения в НПА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850" y="1019175"/>
            <a:ext cx="8424863" cy="5146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42925" indent="0" algn="just">
              <a:buFontTx/>
              <a:buNone/>
              <a:defRPr/>
            </a:pPr>
            <a:endParaRPr lang="ru-RU" sz="1800" b="0" dirty="0"/>
          </a:p>
          <a:p>
            <a:pPr marL="542925" indent="0" algn="just">
              <a:buFontTx/>
              <a:buNone/>
              <a:defRPr/>
            </a:pPr>
            <a:endParaRPr lang="ru-RU" sz="1800" b="0" dirty="0"/>
          </a:p>
          <a:p>
            <a:pPr marL="542925" indent="0" algn="just">
              <a:buFontTx/>
              <a:buNone/>
              <a:defRPr/>
            </a:pPr>
            <a:r>
              <a:rPr lang="ru-RU" sz="1800" b="0" dirty="0"/>
              <a:t>Владислав Шестаков, </a:t>
            </a:r>
            <a:r>
              <a:rPr lang="ru-RU" sz="1400" b="0" dirty="0"/>
              <a:t>директор государственного института лекарственных средств и надлежащих практик:</a:t>
            </a:r>
          </a:p>
          <a:p>
            <a:pPr marL="828675" indent="-285750" algn="just">
              <a:defRPr/>
            </a:pPr>
            <a:r>
              <a:rPr lang="ru-RU" sz="1400" b="0" i="1" kern="0" dirty="0"/>
              <a:t>«… то, что 7 ВЗН и препараты из списка ЖНВЛП к 01.01.2020 перейдут, … это 100%, но всё остальное… у меня определённые сомнения есть»</a:t>
            </a:r>
          </a:p>
          <a:p>
            <a:pPr marL="828675" indent="-285750" algn="just">
              <a:defRPr/>
            </a:pPr>
            <a:endParaRPr lang="ru-RU" sz="1400" b="0" i="1" kern="0" dirty="0"/>
          </a:p>
          <a:p>
            <a:pPr marL="542925" indent="0" algn="just">
              <a:buNone/>
              <a:defRPr/>
            </a:pPr>
            <a:r>
              <a:rPr lang="ru-RU" sz="1400" b="0" i="1" kern="0" dirty="0"/>
              <a:t>«по состоянию на 15 июня 2018 года в системе мониторинга движения лекарственных препаратов для медицинского применения в рамках эксперимента были зарегистрированы 5,7 тысячи организаций и около 700 лекарственных препаратов, а в информационную систему была внесена информация о 10,4 млн упаковок промаркированных лекарств.»</a:t>
            </a:r>
          </a:p>
          <a:p>
            <a:pPr marL="828675" indent="-285750" algn="just">
              <a:defRPr/>
            </a:pPr>
            <a:r>
              <a:rPr lang="ru-RU" sz="1400" b="0" i="1" kern="0" dirty="0"/>
              <a:t>В перспективе:</a:t>
            </a:r>
          </a:p>
          <a:p>
            <a:pPr marL="1228725" lvl="1" algn="just">
              <a:defRPr/>
            </a:pPr>
            <a:r>
              <a:rPr lang="ru-RU" sz="1000" b="0" i="1" kern="0" dirty="0"/>
              <a:t>более 350 тыс. участников оборота</a:t>
            </a:r>
          </a:p>
          <a:p>
            <a:pPr marL="1228725" lvl="1" algn="just">
              <a:defRPr/>
            </a:pPr>
            <a:r>
              <a:rPr lang="ru-RU" sz="1000" b="0" i="1" kern="0" dirty="0"/>
              <a:t>6,5 млрд упаковок ЛП в обороте</a:t>
            </a:r>
          </a:p>
          <a:p>
            <a:pPr marL="828675" indent="-285750" algn="just">
              <a:defRPr/>
            </a:pPr>
            <a:endParaRPr lang="ru-RU" sz="1400" b="0" i="1" kern="0" dirty="0"/>
          </a:p>
        </p:txBody>
      </p:sp>
    </p:spTree>
    <p:extLst>
      <p:ext uri="{BB962C8B-B14F-4D97-AF65-F5344CB8AC3E}">
        <p14:creationId xmlns:p14="http://schemas.microsoft.com/office/powerpoint/2010/main" val="222798894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914400"/>
            <a:ext cx="8991601" cy="589156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BC8A540-ACE6-462B-A91B-C3B0B1A0DC95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Предпосылки, цели и назначение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44351277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4CC798-88A3-4E58-BF7A-E9DA68D150F4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Предпосылки, цели и назначение разработки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90910" cy="45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28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7" y="0"/>
            <a:ext cx="8184628" cy="75987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indent="-457200" algn="r">
              <a:defRPr/>
            </a:pPr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</a:t>
            </a:r>
            <a:r>
              <a:rPr lang="en-US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ФГИС МДЛП через </a:t>
            </a:r>
            <a:r>
              <a:rPr lang="en-US" sz="2000" kern="120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endParaRPr lang="ru-RU" sz="2000" kern="12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7149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u="sng" dirty="0">
                <a:hlinkClick r:id="rId2"/>
              </a:rPr>
              <a:t>Регламент подключения к API и рекомендуемый алгоритм освоения интеграции с МДЛП через предоставляемый API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0" i="1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…Рекомендуемый алгоритм освоения интеграции с системой МДЛП через предоставляемый API:</a:t>
            </a:r>
          </a:p>
          <a:p>
            <a:pPr algn="just"/>
            <a:endParaRPr lang="ru-RU" sz="160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Получить доступ к Тестовому стенду API;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Тестовом стенде API освоить максимальное количество методов API;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После чего обозначить свою готовность работы с API в рамках стенда «Песочница», отправив соответствующую заявку на СТП системы МДЛП;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Получить доступ к API в рамках стенда/окружения «Песочница» МДЛП;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Провести контрольное тестирование в рамках прохождения контрольных цепочек, либо совместно с партнером-участником оборота, зарегистрированном на стенде «Песочница», либо с тестовым Участником.</a:t>
            </a:r>
          </a:p>
          <a:p>
            <a:pPr algn="just"/>
            <a:r>
              <a:rPr lang="ru-RU" sz="1400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*Примечание: информацию об операциях в рамках контрольной цепочки Участник может получить через СТП системы, также, как и необходимые данные по тестовому Участнику системы, выступающего в качестве второй стороны в рамках цепочки.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После прохождения контрольного тестирования рекомендуется заполнить чек-лист, который вам пришлет СТП вместе с информацией в рамках ответа на заявку на подключение к API окружения «Песочница».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После получить доступ к API промышленной системы МДЛП</a:t>
            </a:r>
          </a:p>
        </p:txBody>
      </p:sp>
    </p:spTree>
    <p:extLst>
      <p:ext uri="{BB962C8B-B14F-4D97-AF65-F5344CB8AC3E}">
        <p14:creationId xmlns:p14="http://schemas.microsoft.com/office/powerpoint/2010/main" val="298704069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4"/>
  <p:tag name="HOTSPOTTYPE" val="DefinedInNavigator"/>
  <p:tag name="DEFINEDINNAVIGATOR" val="True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чение">
  <a:themeElements>
    <a:clrScheme name="2_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2_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14165</TotalTime>
  <Words>1882</Words>
  <Application>Microsoft Macintosh PowerPoint</Application>
  <PresentationFormat>Экран (4:3)</PresentationFormat>
  <Paragraphs>317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Myriad Pro</vt:lpstr>
      <vt:lpstr>Tahoma</vt:lpstr>
      <vt:lpstr>Times New Roman</vt:lpstr>
      <vt:lpstr>Wingdings</vt:lpstr>
      <vt:lpstr>Течение</vt:lpstr>
      <vt:lpstr>2_Течение</vt:lpstr>
      <vt:lpstr>ЭПТ_presentation_01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с ФГИС МДЛП через API</vt:lpstr>
      <vt:lpstr>Интеграция с ФГИС МДЛП</vt:lpstr>
      <vt:lpstr>Интеграция с ФГИС МДЛП</vt:lpstr>
      <vt:lpstr>Интеграция с ФГИС МДЛП. Порядок подключения МО. Пример</vt:lpstr>
      <vt:lpstr>Варианты развертывания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Ловыгины</dc:creator>
  <cp:lastModifiedBy>Александр Азнаурьянц</cp:lastModifiedBy>
  <cp:revision>1115</cp:revision>
  <cp:lastPrinted>1601-01-01T00:00:00Z</cp:lastPrinted>
  <dcterms:created xsi:type="dcterms:W3CDTF">1601-01-01T00:00:00Z</dcterms:created>
  <dcterms:modified xsi:type="dcterms:W3CDTF">2018-08-02T09:05:25Z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